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70C8DA-75F2-4B65-B581-5EDE61CF9CD5}" v="7" dt="2026-02-16T12:03:24.5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77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400" y="5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son,Jemma (AH GCB Swine) BIAH-GB-B" userId="0e70ec72-847d-49a8-bc5a-58682293227b" providerId="ADAL" clId="{2E7315AA-6D48-4039-ACE4-5387724373C6}"/>
    <pc:docChg chg="custSel modSld">
      <pc:chgData name="Stephenson,Jemma (AH GCB Swine) BIAH-GB-B" userId="0e70ec72-847d-49a8-bc5a-58682293227b" providerId="ADAL" clId="{2E7315AA-6D48-4039-ACE4-5387724373C6}" dt="2026-02-18T16:33:01.207" v="122" actId="20577"/>
      <pc:docMkLst>
        <pc:docMk/>
      </pc:docMkLst>
      <pc:sldChg chg="modSp mod">
        <pc:chgData name="Stephenson,Jemma (AH GCB Swine) BIAH-GB-B" userId="0e70ec72-847d-49a8-bc5a-58682293227b" providerId="ADAL" clId="{2E7315AA-6D48-4039-ACE4-5387724373C6}" dt="2026-02-18T16:33:01.207" v="122" actId="20577"/>
        <pc:sldMkLst>
          <pc:docMk/>
          <pc:sldMk cId="4239573821" sldId="257"/>
        </pc:sldMkLst>
        <pc:spChg chg="mod">
          <ac:chgData name="Stephenson,Jemma (AH GCB Swine) BIAH-GB-B" userId="0e70ec72-847d-49a8-bc5a-58682293227b" providerId="ADAL" clId="{2E7315AA-6D48-4039-ACE4-5387724373C6}" dt="2026-02-16T12:09:57.491" v="105" actId="1076"/>
          <ac:spMkLst>
            <pc:docMk/>
            <pc:sldMk cId="4239573821" sldId="257"/>
            <ac:spMk id="14" creationId="{00000000-0000-0000-0000-000000000000}"/>
          </ac:spMkLst>
        </pc:spChg>
        <pc:graphicFrameChg chg="mod modGraphic">
          <ac:chgData name="Stephenson,Jemma (AH GCB Swine) BIAH-GB-B" userId="0e70ec72-847d-49a8-bc5a-58682293227b" providerId="ADAL" clId="{2E7315AA-6D48-4039-ACE4-5387724373C6}" dt="2026-02-16T12:10:55.281" v="108" actId="1076"/>
          <ac:graphicFrameMkLst>
            <pc:docMk/>
            <pc:sldMk cId="4239573821" sldId="257"/>
            <ac:graphicFrameMk id="7" creationId="{72682D7D-3E6F-4157-AC16-9811BFB37819}"/>
          </ac:graphicFrameMkLst>
        </pc:graphicFrameChg>
        <pc:graphicFrameChg chg="mod modGraphic">
          <ac:chgData name="Stephenson,Jemma (AH GCB Swine) BIAH-GB-B" userId="0e70ec72-847d-49a8-bc5a-58682293227b" providerId="ADAL" clId="{2E7315AA-6D48-4039-ACE4-5387724373C6}" dt="2026-02-18T16:33:01.207" v="122" actId="20577"/>
          <ac:graphicFrameMkLst>
            <pc:docMk/>
            <pc:sldMk cId="4239573821" sldId="257"/>
            <ac:graphicFrameMk id="8" creationId="{3D11CE62-5C42-468D-AF64-F658AF6B2261}"/>
          </ac:graphicFrameMkLst>
        </pc:graphicFrameChg>
        <pc:picChg chg="mod">
          <ac:chgData name="Stephenson,Jemma (AH GCB Swine) BIAH-GB-B" userId="0e70ec72-847d-49a8-bc5a-58682293227b" providerId="ADAL" clId="{2E7315AA-6D48-4039-ACE4-5387724373C6}" dt="2026-02-16T13:16:41.486" v="110" actId="688"/>
          <ac:picMkLst>
            <pc:docMk/>
            <pc:sldMk cId="4239573821" sldId="257"/>
            <ac:picMk id="5" creationId="{4246BA1B-3837-1C06-4530-656E5B1C70A4}"/>
          </ac:picMkLst>
        </pc:picChg>
        <pc:picChg chg="mod ord">
          <ac:chgData name="Stephenson,Jemma (AH GCB Swine) BIAH-GB-B" userId="0e70ec72-847d-49a8-bc5a-58682293227b" providerId="ADAL" clId="{2E7315AA-6D48-4039-ACE4-5387724373C6}" dt="2026-02-16T11:57:32.643" v="3" actId="1076"/>
          <ac:picMkLst>
            <pc:docMk/>
            <pc:sldMk cId="4239573821" sldId="257"/>
            <ac:picMk id="9" creationId="{45E4BDC7-FA98-6AB8-EB2F-F29F48774A2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925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000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918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366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93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35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2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132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192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8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23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F51EA-0E1E-4CDF-A892-30EF8DD0D5ED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42BBC-309D-486C-A0B3-EFFE3702D6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4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64868" y="1589853"/>
            <a:ext cx="828092" cy="3096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28" name="Picture 4" descr="C:\Users\Duncs\Documents\PVS\Logo\Final\Options\PVS_Pig_Symbol_Watermark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60" y="2440260"/>
            <a:ext cx="4229100" cy="42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27561" y="2270984"/>
            <a:ext cx="49890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for their generous sponsorship of this meeting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0472" y="3284984"/>
            <a:ext cx="46085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PVS Website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Do check out all the member areas of the website – you’ll be surprised how much there is to find!</a:t>
            </a:r>
          </a:p>
          <a:p>
            <a:pPr algn="ctr"/>
            <a:r>
              <a:rPr lang="en-GB" b="1" dirty="0"/>
              <a:t>www.pigvetsoc.org.uk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Any questions or comments, please email webmaster@pigvetsoc.org.uk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26150"/>
            <a:ext cx="495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PVS wishes to thank</a:t>
            </a:r>
          </a:p>
        </p:txBody>
      </p:sp>
      <p:pic>
        <p:nvPicPr>
          <p:cNvPr id="2" name="Picture 2" descr="C:\Users\Duncs\Documents\PVS\Logo\Final\Master\PVS-logo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089" y="5256075"/>
            <a:ext cx="3448069" cy="1341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4592960" y="1640161"/>
            <a:ext cx="360040" cy="11601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D883763-E4C5-4397-B920-48E2FF00FE79}"/>
              </a:ext>
            </a:extLst>
          </p:cNvPr>
          <p:cNvSpPr/>
          <p:nvPr/>
        </p:nvSpPr>
        <p:spPr>
          <a:xfrm>
            <a:off x="4592960" y="1640161"/>
            <a:ext cx="360040" cy="11601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5236875" y="626974"/>
            <a:ext cx="446449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Spring</a:t>
            </a:r>
          </a:p>
          <a:p>
            <a:pPr algn="ctr"/>
            <a:r>
              <a:rPr lang="en-GB" sz="6000" b="1" dirty="0"/>
              <a:t>Meeting 2026</a:t>
            </a:r>
          </a:p>
          <a:p>
            <a:pPr algn="ctr"/>
            <a:endParaRPr lang="en-GB" sz="1400" b="1" dirty="0"/>
          </a:p>
          <a:p>
            <a:pPr algn="ctr"/>
            <a:r>
              <a:rPr lang="en-GB" b="1" dirty="0"/>
              <a:t>15</a:t>
            </a:r>
            <a:r>
              <a:rPr lang="en-GB" b="1" baseline="30000" dirty="0"/>
              <a:t>th</a:t>
            </a:r>
            <a:r>
              <a:rPr lang="en-GB" b="1" dirty="0"/>
              <a:t> &amp; 16</a:t>
            </a:r>
            <a:r>
              <a:rPr lang="en-GB" b="1" baseline="30000" dirty="0"/>
              <a:t>th</a:t>
            </a:r>
            <a:r>
              <a:rPr lang="en-GB" b="1" dirty="0"/>
              <a:t> April</a:t>
            </a:r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Delta Hotels by Marriott Edinburgh, EH12 8NF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B93D1B5-0A6C-E5F1-5A99-AC2B105054A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9944025">
            <a:off x="5224947" y="2866100"/>
            <a:ext cx="830350" cy="25159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F8C22B2-5DF6-19B6-5CDB-F5E123FC369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51370" y="4723840"/>
            <a:ext cx="835505" cy="25315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619983B-0A07-22A6-42A4-DBC3AFB9922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998750">
            <a:off x="8634611" y="706040"/>
            <a:ext cx="835505" cy="2531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9C47946-63F1-682E-A206-DD5F553D837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65" y="1057083"/>
            <a:ext cx="3041326" cy="921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9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Duncs\Documents\PVS\Logo\Final\Options\PVS_Pig_Symbol_Watermark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3860" y="1340768"/>
            <a:ext cx="4229100" cy="42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5E4BDC7-FA98-6AB8-EB2F-F29F48774A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9800699">
            <a:off x="114930" y="2189785"/>
            <a:ext cx="864767" cy="262024"/>
          </a:xfrm>
          <a:prstGeom prst="rect">
            <a:avLst/>
          </a:prstGeom>
        </p:spPr>
      </p:pic>
      <p:pic>
        <p:nvPicPr>
          <p:cNvPr id="12" name="Picture 4" descr="C:\Users\Duncs\Documents\PVS\Logo\Final\Options\PVS_Pig_Symbol_Watermark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048" y="1340768"/>
            <a:ext cx="4229100" cy="42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-1" y="186151"/>
            <a:ext cx="495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Spring Meeting 2026</a:t>
            </a:r>
          </a:p>
        </p:txBody>
      </p:sp>
      <p:pic>
        <p:nvPicPr>
          <p:cNvPr id="1029" name="Picture 5" descr="C:\Users\Duncs\Documents\PVS\Logo\Final\Master\PVS-logo-RG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5368" y="16680"/>
            <a:ext cx="1584176" cy="616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Duncs\Documents\PVS\Logo\Final\Master\PVS_Pig_Symbol_RGB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215" y="93029"/>
            <a:ext cx="466353" cy="466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-56454" y="559003"/>
            <a:ext cx="4952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Wednesday 15</a:t>
            </a:r>
            <a:r>
              <a:rPr lang="en-GB" sz="1400" b="1" baseline="30000" dirty="0"/>
              <a:t>th</a:t>
            </a:r>
            <a:r>
              <a:rPr lang="en-GB" sz="1400" b="1" dirty="0"/>
              <a:t> April</a:t>
            </a:r>
          </a:p>
        </p:txBody>
      </p:sp>
      <p:pic>
        <p:nvPicPr>
          <p:cNvPr id="18" name="Picture 6" descr="C:\Users\Duncs\Documents\PVS\Logo\Final\Master\PVS_Pig_Symbol_RGB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880" y="91846"/>
            <a:ext cx="466353" cy="466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982108" y="559004"/>
            <a:ext cx="4952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Thursday 16</a:t>
            </a:r>
            <a:r>
              <a:rPr lang="en-GB" sz="1400" b="1" baseline="30000" dirty="0"/>
              <a:t>th</a:t>
            </a:r>
            <a:r>
              <a:rPr lang="en-GB" sz="1400" b="1" dirty="0"/>
              <a:t> April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2682D7D-3E6F-4157-AC16-9811BFB378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309362"/>
              </p:ext>
            </p:extLst>
          </p:nvPr>
        </p:nvGraphicFramePr>
        <p:xfrm>
          <a:off x="58217" y="866780"/>
          <a:ext cx="4894782" cy="6036647"/>
        </p:xfrm>
        <a:graphic>
          <a:graphicData uri="http://schemas.openxmlformats.org/drawingml/2006/table">
            <a:tbl>
              <a:tblPr firstRow="1" bandRow="1"/>
              <a:tblGrid>
                <a:gridCol w="898782">
                  <a:extLst>
                    <a:ext uri="{9D8B030D-6E8A-4147-A177-3AD203B41FA5}">
                      <a16:colId xmlns:a16="http://schemas.microsoft.com/office/drawing/2014/main" val="353192147"/>
                    </a:ext>
                  </a:extLst>
                </a:gridCol>
                <a:gridCol w="2196000">
                  <a:extLst>
                    <a:ext uri="{9D8B030D-6E8A-4147-A177-3AD203B41FA5}">
                      <a16:colId xmlns:a16="http://schemas.microsoft.com/office/drawing/2014/main" val="1299910794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4033393645"/>
                    </a:ext>
                  </a:extLst>
                </a:gridCol>
              </a:tblGrid>
              <a:tr h="2590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10.50 – 11.00</a:t>
                      </a: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Presidential introductions</a:t>
                      </a: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PVS President: Dan Tucker</a:t>
                      </a: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9713669"/>
                  </a:ext>
                </a:extLst>
              </a:tr>
              <a:tr h="236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11.00 – 12.30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Challenges facing the Veterinary Profession Today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Chair: Dan Tucker</a:t>
                      </a: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095657"/>
                  </a:ext>
                </a:extLst>
              </a:tr>
              <a:tr h="10217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11.00 – 11.30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11.30 – 12.00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12.00 – 12.30</a:t>
                      </a: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Applying health psychology to biosecurity &amp; pig health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Technology &amp; Biosecurity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Summary of findings from the REA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Alison Burrell, Animal Health Ireland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i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Carlos Piñeiro, Animal Data Analytics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 David G Pritchard</a:t>
                      </a:r>
                      <a:endParaRPr lang="en-GB" sz="11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2478531"/>
                  </a:ext>
                </a:extLst>
              </a:tr>
              <a:tr h="219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12.30 – 13.30</a:t>
                      </a: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1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LUNCH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7869176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13.30 – 15.15</a:t>
                      </a: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13.30 – 14.05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14.05 – 14.40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14.40 – 15.15</a:t>
                      </a: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1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 and Technology, is the Pig Sector </a:t>
                      </a:r>
                      <a:r>
                        <a:rPr lang="en-US" sz="11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utilising</a:t>
                      </a:r>
                      <a:r>
                        <a:rPr lang="en-US" sz="11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this?</a:t>
                      </a: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and technology in poultry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Muyuan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Foods Innovation to Improve and Monitor Pig Health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future of vision technologies in pig production</a:t>
                      </a: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Chair: Nick Butler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Jon Sargent, EC Drummond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TBC - </a:t>
                      </a:r>
                      <a:r>
                        <a:rPr lang="en-GB" sz="11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Muyuan</a:t>
                      </a: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Foods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Matt Dobbs, </a:t>
                      </a:r>
                      <a:r>
                        <a:rPr lang="en-GB" sz="11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Agsenze</a:t>
                      </a:r>
                      <a:endParaRPr lang="en-GB" sz="11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8396479"/>
                  </a:ext>
                </a:extLst>
              </a:tr>
              <a:tr h="2014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15.15 – 15.45</a:t>
                      </a: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 and cakes</a:t>
                      </a: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549080"/>
                  </a:ext>
                </a:extLst>
              </a:tr>
              <a:tr h="7502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15.45 – 17.30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15.45 – 16.25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16.25 – 17.00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17.00 – 17.30</a:t>
                      </a: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Diagnostics and Vaccine Efficacy Studies – how are they done?</a:t>
                      </a:r>
                      <a:endParaRPr lang="en-GB" sz="11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look behind the curtain – role of the contract research organisations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 of histopathology to diagnostics and surveillance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Streptococcus suis – a deep dive into diagnostics from culture through PCR to sequencing</a:t>
                      </a:r>
                      <a:endParaRPr lang="en-GB" sz="1100" b="1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Chair: </a:t>
                      </a:r>
                      <a:r>
                        <a:rPr lang="en-GB" sz="11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Michelle Jackson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1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David Petrie-Dolphin,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Drayton AH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Toby Floyd, APHA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Marius Beumer, </a:t>
                      </a:r>
                      <a:r>
                        <a:rPr lang="en-GB" sz="11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Anicon</a:t>
                      </a:r>
                      <a:endParaRPr lang="en-GB" sz="11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196218"/>
                  </a:ext>
                </a:extLst>
              </a:tr>
              <a:tr h="218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17.30 – 19.00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PVS AGM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Chair: Dan Tucker</a:t>
                      </a: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829406"/>
                  </a:ext>
                </a:extLst>
              </a:tr>
              <a:tr h="2590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19.30</a:t>
                      </a: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Dinner</a:t>
                      </a:r>
                    </a:p>
                  </a:txBody>
                  <a:tcPr marL="42991" marR="42991" marT="5971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4588413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D11CE62-5C42-468D-AF64-F658AF6B22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135789"/>
              </p:ext>
            </p:extLst>
          </p:nvPr>
        </p:nvGraphicFramePr>
        <p:xfrm>
          <a:off x="4952999" y="786801"/>
          <a:ext cx="4845668" cy="3183575"/>
        </p:xfrm>
        <a:graphic>
          <a:graphicData uri="http://schemas.openxmlformats.org/drawingml/2006/table">
            <a:tbl>
              <a:tblPr firstRow="1" bandRow="1"/>
              <a:tblGrid>
                <a:gridCol w="921668">
                  <a:extLst>
                    <a:ext uri="{9D8B030D-6E8A-4147-A177-3AD203B41FA5}">
                      <a16:colId xmlns:a16="http://schemas.microsoft.com/office/drawing/2014/main" val="353192147"/>
                    </a:ext>
                  </a:extLst>
                </a:gridCol>
                <a:gridCol w="2196000">
                  <a:extLst>
                    <a:ext uri="{9D8B030D-6E8A-4147-A177-3AD203B41FA5}">
                      <a16:colId xmlns:a16="http://schemas.microsoft.com/office/drawing/2014/main" val="1299910794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4033393645"/>
                    </a:ext>
                  </a:extLst>
                </a:gridCol>
              </a:tblGrid>
              <a:tr h="4106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9.00 – 10.15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 club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Chairs: Andrew Prince / Pete Siviter</a:t>
                      </a:r>
                      <a:endParaRPr lang="en-US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3095657"/>
                  </a:ext>
                </a:extLst>
              </a:tr>
              <a:tr h="6720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10.15 – 10.55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Sponsor’s presentation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Chair</a:t>
                      </a:r>
                      <a:r>
                        <a:rPr lang="en-GB" sz="1100" b="1" i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Lysan Eppink</a:t>
                      </a:r>
                      <a:endParaRPr lang="en-GB" sz="11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Sponsors – Boehringer Ingelheim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i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35691114"/>
                  </a:ext>
                </a:extLst>
              </a:tr>
              <a:tr h="2033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10.55 – 11.25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COFFEE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9621061"/>
                  </a:ext>
                </a:extLst>
              </a:tr>
              <a:tr h="15703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11.25 – 12.55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11.25 – 11.55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11.55 – 12.25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12.25 – 12.55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Farm Safety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Stick injuries and H&amp;S on farm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Scottish PCES project and update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Chair: Duncan Berkshire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John Tulloch, University of Liverpool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Cara Cruickshank, Veterinary Student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TBC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98375103"/>
                  </a:ext>
                </a:extLst>
              </a:tr>
              <a:tr h="2036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12.55 – 13.00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PVS Presidential Close &amp; Handover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Alex Thomsett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966535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7AEC95F2-3243-1697-835A-0420A5E5016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5252" y="6182831"/>
            <a:ext cx="835505" cy="2531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BE48BE-D48C-CD05-9F60-383B8736297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6039" y="266355"/>
            <a:ext cx="830350" cy="25159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6D84127-29DB-5A1D-08AD-9B1AFC7286A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1103743">
            <a:off x="8893095" y="4201081"/>
            <a:ext cx="835505" cy="2531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246BA1B-3837-1C06-4530-656E5B1C70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1208660">
            <a:off x="5043283" y="3103779"/>
            <a:ext cx="835505" cy="25315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DB45D53-06B1-599F-C7BB-DCDE233077A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116933">
            <a:off x="4154818" y="3861614"/>
            <a:ext cx="835505" cy="25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573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bfd0b529-4a04-4616-88d2-531082d94bb8}" enabled="1" method="Standard" siteId="{e1f8af86-ee95-4718-bd0d-375b37366c8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15368</TotalTime>
  <Words>384</Words>
  <Application>Microsoft Office PowerPoint</Application>
  <PresentationFormat>A4 Paper (210x297 mm)</PresentationFormat>
  <Paragraphs>134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Bishopton Veterinary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Berkshire</dc:creator>
  <cp:lastModifiedBy>Stephenson,Jemma (AH GCB Swine) BIAH-GB-B</cp:lastModifiedBy>
  <cp:revision>235</cp:revision>
  <cp:lastPrinted>2016-03-09T18:52:38Z</cp:lastPrinted>
  <dcterms:created xsi:type="dcterms:W3CDTF">2013-10-09T19:35:14Z</dcterms:created>
  <dcterms:modified xsi:type="dcterms:W3CDTF">2026-02-18T16:33:07Z</dcterms:modified>
</cp:coreProperties>
</file>